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  <p:sldMasterId id="2147483684" r:id="rId3"/>
    <p:sldMasterId id="2147483696" r:id="rId4"/>
    <p:sldMasterId id="2147483707" r:id="rId5"/>
    <p:sldMasterId id="2147483718" r:id="rId6"/>
    <p:sldMasterId id="2147483729" r:id="rId7"/>
  </p:sldMasterIdLst>
  <p:notesMasterIdLst>
    <p:notesMasterId r:id="rId32"/>
  </p:notesMasterIdLst>
  <p:handoutMasterIdLst>
    <p:handoutMasterId r:id="rId33"/>
  </p:handoutMasterIdLst>
  <p:sldIdLst>
    <p:sldId id="258" r:id="rId8"/>
    <p:sldId id="384" r:id="rId9"/>
    <p:sldId id="387" r:id="rId10"/>
    <p:sldId id="388" r:id="rId11"/>
    <p:sldId id="391" r:id="rId12"/>
    <p:sldId id="393" r:id="rId13"/>
    <p:sldId id="394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399" r:id="rId23"/>
    <p:sldId id="410" r:id="rId24"/>
    <p:sldId id="413" r:id="rId25"/>
    <p:sldId id="414" r:id="rId26"/>
    <p:sldId id="420" r:id="rId27"/>
    <p:sldId id="421" r:id="rId28"/>
    <p:sldId id="422" r:id="rId29"/>
    <p:sldId id="424" r:id="rId30"/>
    <p:sldId id="425" r:id="rId31"/>
  </p:sldIdLst>
  <p:sldSz cx="12192000" cy="6858000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DDAD35-562B-481E-9329-226689345B15}">
  <a:tblStyle styleId="{5DDDAD35-562B-481E-9329-226689345B15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594" y="1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2735E-FB3E-1A44-ADC6-2628FF5F1471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83789-A267-C849-AF9B-2778E1D7C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0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179483" y="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651391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179483" y="651391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156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281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58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052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09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07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0625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061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362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6925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smtClean="0"/>
              <a:t>=tXkBfkeJJ5c</a:t>
            </a: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644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53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04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Buzzfeed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=1Eh5BpSnBBw</a:t>
            </a:r>
          </a:p>
          <a:p>
            <a:endParaRPr lang="en-US" dirty="0" smtClean="0"/>
          </a:p>
          <a:p>
            <a:r>
              <a:rPr lang="en-US" dirty="0" smtClean="0"/>
              <a:t>Morgan</a:t>
            </a:r>
            <a:r>
              <a:rPr lang="en-US" baseline="0" dirty="0" smtClean="0"/>
              <a:t> freeman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=qxXf7AJZ73A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GB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05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Buzzfeed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=1Eh5BpSnBBw</a:t>
            </a:r>
          </a:p>
          <a:p>
            <a:endParaRPr lang="en-US" dirty="0" smtClean="0"/>
          </a:p>
          <a:p>
            <a:r>
              <a:rPr lang="en-US" dirty="0" smtClean="0"/>
              <a:t>Morgan</a:t>
            </a:r>
            <a:r>
              <a:rPr lang="en-US" baseline="0" dirty="0" smtClean="0"/>
              <a:t> freeman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=qxXf7AJZ73A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GB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048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Buzzfeed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=1Eh5BpSnBBw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GB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351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586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221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5" name="Shape 61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75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5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828803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39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828818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888888"/>
              </a:buClr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ctr" rtl="0">
              <a:spcBef>
                <a:spcPts val="747"/>
              </a:spcBef>
              <a:buClr>
                <a:srgbClr val="888888"/>
              </a:buClr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37516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3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44722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7536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29" y="1535113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29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67832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99755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26" y="273065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3860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46" y="4800614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46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46" y="5367340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93369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32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94521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51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48" y="-812786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6256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16124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8370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3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8777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34498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02" y="1535112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02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05607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31779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23552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2" y="273052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94842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19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19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19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14079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5655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88117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828818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888888"/>
              </a:buClr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ctr" rtl="0">
              <a:spcBef>
                <a:spcPts val="747"/>
              </a:spcBef>
              <a:buClr>
                <a:srgbClr val="888888"/>
              </a:buClr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49161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3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70167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21504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29" y="1535113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29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01028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33470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26" y="273065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00361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46" y="4800614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46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46" y="5367340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97182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32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34856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51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48" y="-812786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406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03" y="1535112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03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6154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3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55158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39865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02" y="1535112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02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02283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1155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96255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2" y="273052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82459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19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19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19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60805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84223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533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828818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888888"/>
              </a:buClr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ctr" rtl="0">
              <a:spcBef>
                <a:spcPts val="747"/>
              </a:spcBef>
              <a:buClr>
                <a:srgbClr val="888888"/>
              </a:buClr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17269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3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88892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28109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31" y="1535113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31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5214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9091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26" y="273066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10001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49" y="4800616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49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49" y="5367340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64326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33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48284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52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48" y="-812785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151118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7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7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7823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42854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3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60075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7779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61408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05" y="1535113"/>
            <a:ext cx="5386916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05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7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211661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5239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69329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47803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3728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10327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5" y="273053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3851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22" y="4800602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667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22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22" y="5367339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731184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103960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39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58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8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5802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3" y="273053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21" y="4800602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21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21" y="5367339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6362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4253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33516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66775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10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23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3927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5" y="6356352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6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6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39199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538088" y="225040"/>
            <a:ext cx="7540148" cy="86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rgbClr val="FFFF00"/>
                </a:solidFill>
              </a:rPr>
              <a:t>GCSE</a:t>
            </a:r>
            <a:r>
              <a:rPr lang="en-GB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 smtClean="0">
                <a:solidFill>
                  <a:srgbClr val="A4C2F4"/>
                </a:solidFill>
              </a:rPr>
              <a:t>Physics in a nutshell</a:t>
            </a:r>
            <a:endParaRPr lang="en-GB" b="1" dirty="0">
              <a:solidFill>
                <a:srgbClr val="A4C2F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0500" y="2531501"/>
            <a:ext cx="8675580" cy="2171128"/>
          </a:xfrm>
        </p:spPr>
        <p:txBody>
          <a:bodyPr/>
          <a:lstStyle/>
          <a:p>
            <a:r>
              <a:rPr lang="en-US" sz="8000" b="1" dirty="0">
                <a:solidFill>
                  <a:schemeClr val="bg1"/>
                </a:solidFill>
              </a:rPr>
              <a:t>Space Physics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Shape 617" descr="Free stock photo of sky, ear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517" y="1"/>
            <a:ext cx="8920980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239333" y="341225"/>
            <a:ext cx="8091200" cy="32035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12742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149.6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365.25 Days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24 hours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620" name="Shape 620"/>
          <p:cNvSpPr txBox="1"/>
          <p:nvPr/>
        </p:nvSpPr>
        <p:spPr>
          <a:xfrm>
            <a:off x="239333" y="3782813"/>
            <a:ext cx="11713200" cy="28622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Earth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largest rocky planet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in the solar system. It is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home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and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only planet which we </a:t>
            </a:r>
            <a:r>
              <a:rPr lang="en-GB" sz="3067" i="1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currently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 aware of which can sustain life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>
              <a:lnSpc>
                <a:spcPct val="80000"/>
              </a:lnSpc>
              <a:spcBef>
                <a:spcPts val="725"/>
              </a:spcBef>
              <a:buClr>
                <a:srgbClr val="000000"/>
              </a:buClr>
              <a:buSzPct val="25000"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It exists in the “Goldilocks Region” of space where it is not too hot or too cold for life to exist. </a:t>
            </a:r>
          </a:p>
          <a:p>
            <a:pPr>
              <a:lnSpc>
                <a:spcPct val="80000"/>
              </a:lnSpc>
              <a:spcBef>
                <a:spcPts val="725"/>
              </a:spcBef>
              <a:buClr>
                <a:srgbClr val="000000"/>
              </a:buClr>
              <a:buSzPct val="25000"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It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optimum temperature for water to exist as a liquid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, which is key ingredient for life.</a:t>
            </a:r>
          </a:p>
        </p:txBody>
      </p:sp>
      <p:sp>
        <p:nvSpPr>
          <p:cNvPr id="8" name="Shape 602"/>
          <p:cNvSpPr txBox="1">
            <a:spLocks/>
          </p:cNvSpPr>
          <p:nvPr/>
        </p:nvSpPr>
        <p:spPr>
          <a:xfrm>
            <a:off x="8206632" y="1247981"/>
            <a:ext cx="4117465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  <a:buSzPct val="25000"/>
            </a:pPr>
            <a:r>
              <a:rPr lang="en-GB" sz="6667" b="1" dirty="0">
                <a:solidFill>
                  <a:srgbClr val="FFFFFF"/>
                </a:solidFill>
              </a:rPr>
              <a:t>EARTH</a:t>
            </a:r>
          </a:p>
          <a:p>
            <a:pPr>
              <a:buClr>
                <a:srgbClr val="FFFFFF"/>
              </a:buClr>
              <a:buSzPct val="25000"/>
            </a:pPr>
            <a:r>
              <a:rPr lang="en-GB" sz="5867" dirty="0">
                <a:solidFill>
                  <a:srgbClr val="FFFFFF"/>
                </a:solidFill>
              </a:rPr>
              <a:t>Inner rocky planet</a:t>
            </a:r>
          </a:p>
        </p:txBody>
      </p:sp>
    </p:spTree>
    <p:extLst>
      <p:ext uri="{BB962C8B-B14F-4D97-AF65-F5344CB8AC3E}">
        <p14:creationId xmlns:p14="http://schemas.microsoft.com/office/powerpoint/2010/main" val="54438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Shape 626" descr="Mar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776" y="406835"/>
            <a:ext cx="8604400" cy="64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239333" y="437119"/>
            <a:ext cx="8091200" cy="31788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11%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6790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228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687 Days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24 hours and 37 </a:t>
            </a:r>
            <a:r>
              <a:rPr lang="en-GB" sz="3200" dirty="0" err="1">
                <a:solidFill>
                  <a:srgbClr val="0000FF"/>
                </a:solidFill>
              </a:rPr>
              <a:t>mins</a:t>
            </a:r>
            <a:endParaRPr lang="en-GB" sz="32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-23</a:t>
            </a:r>
          </a:p>
        </p:txBody>
      </p:sp>
      <p:sp>
        <p:nvSpPr>
          <p:cNvPr id="629" name="Shape 629"/>
          <p:cNvSpPr txBox="1"/>
          <p:nvPr/>
        </p:nvSpPr>
        <p:spPr>
          <a:xfrm>
            <a:off x="239335" y="4019473"/>
            <a:ext cx="11713200" cy="25643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Mars is known as the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red planet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. This is because on the surface the rock is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rich in iron 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which gives it a characteristic red colour. </a:t>
            </a:r>
          </a:p>
          <a:p>
            <a:pPr>
              <a:lnSpc>
                <a:spcPct val="80000"/>
              </a:lnSpc>
              <a:spcBef>
                <a:spcPts val="597"/>
              </a:spcBef>
              <a:buClr>
                <a:srgbClr val="000000"/>
              </a:buClr>
              <a:buSzPct val="25000"/>
            </a:pP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Mars is covered in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evidence of erosion and weathering 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similar to an environment covered in water. </a:t>
            </a:r>
          </a:p>
          <a:p>
            <a:pPr>
              <a:lnSpc>
                <a:spcPct val="80000"/>
              </a:lnSpc>
              <a:spcBef>
                <a:spcPts val="597"/>
              </a:spcBef>
              <a:buClr>
                <a:srgbClr val="000000"/>
              </a:buClr>
              <a:buSzPct val="25000"/>
            </a:pP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We have landed rovers on Mars and proven there is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trace amounts of water 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on the Martian surface. </a:t>
            </a:r>
          </a:p>
        </p:txBody>
      </p:sp>
      <p:sp>
        <p:nvSpPr>
          <p:cNvPr id="7" name="Shape 602"/>
          <p:cNvSpPr txBox="1">
            <a:spLocks/>
          </p:cNvSpPr>
          <p:nvPr/>
        </p:nvSpPr>
        <p:spPr>
          <a:xfrm>
            <a:off x="8330534" y="406833"/>
            <a:ext cx="3622001" cy="3543003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  <a:buSzPct val="25000"/>
            </a:pPr>
            <a:r>
              <a:rPr lang="en-GB" sz="6667" b="1" dirty="0">
                <a:solidFill>
                  <a:srgbClr val="FFFFFF"/>
                </a:solidFill>
              </a:rPr>
              <a:t>MARS</a:t>
            </a:r>
          </a:p>
          <a:p>
            <a:pPr>
              <a:buClr>
                <a:srgbClr val="FFFFFF"/>
              </a:buClr>
              <a:buSzPct val="25000"/>
            </a:pPr>
            <a:r>
              <a:rPr lang="en-GB" sz="5867" dirty="0">
                <a:solidFill>
                  <a:srgbClr val="FFFFFF"/>
                </a:solidFill>
              </a:rPr>
              <a:t>Inner rocky planet</a:t>
            </a:r>
          </a:p>
        </p:txBody>
      </p:sp>
    </p:spTree>
    <p:extLst>
      <p:ext uri="{BB962C8B-B14F-4D97-AF65-F5344CB8AC3E}">
        <p14:creationId xmlns:p14="http://schemas.microsoft.com/office/powerpoint/2010/main" val="10026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Shape 634" descr="Jupiter.jpg"/>
          <p:cNvPicPr preferRelativeResize="0"/>
          <p:nvPr/>
        </p:nvPicPr>
        <p:blipFill rotWithShape="1">
          <a:blip r:embed="rId3">
            <a:alphaModFix/>
          </a:blip>
          <a:srcRect t="2688" b="2632"/>
          <a:stretch/>
        </p:blipFill>
        <p:spPr>
          <a:xfrm>
            <a:off x="1541284" y="369335"/>
            <a:ext cx="9144000" cy="6493199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Shape 635"/>
          <p:cNvSpPr txBox="1">
            <a:spLocks noGrp="1"/>
          </p:cNvSpPr>
          <p:nvPr>
            <p:ph type="title"/>
          </p:nvPr>
        </p:nvSpPr>
        <p:spPr>
          <a:xfrm>
            <a:off x="7682056" y="1213259"/>
            <a:ext cx="4430400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b="1" dirty="0">
                <a:solidFill>
                  <a:schemeClr val="lt1"/>
                </a:solidFill>
              </a:rPr>
              <a:t>JUPITER</a:t>
            </a:r>
            <a:br>
              <a:rPr lang="en-GB" b="1" dirty="0">
                <a:solidFill>
                  <a:schemeClr val="lt1"/>
                </a:solidFill>
              </a:rPr>
            </a:br>
            <a:r>
              <a:rPr lang="en-GB" dirty="0" smtClean="0">
                <a:solidFill>
                  <a:schemeClr val="lt1"/>
                </a:solidFill>
              </a:rPr>
              <a:t>Outer gas planet</a:t>
            </a:r>
            <a:r>
              <a:rPr lang="en-GB" dirty="0">
                <a:solidFill>
                  <a:schemeClr val="lt1"/>
                </a:solidFill>
              </a:rPr>
              <a:t/>
            </a:r>
            <a:br>
              <a:rPr lang="en-GB" dirty="0">
                <a:solidFill>
                  <a:schemeClr val="lt1"/>
                </a:solidFill>
              </a:rPr>
            </a:br>
            <a:endParaRPr lang="en-GB" dirty="0">
              <a:solidFill>
                <a:schemeClr val="lt1"/>
              </a:solidFill>
            </a:endParaRPr>
          </a:p>
        </p:txBody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239366" y="291502"/>
            <a:ext cx="4550113" cy="45365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2960" dirty="0"/>
              <a:t>Mass Compared to the Earth: </a:t>
            </a:r>
            <a:r>
              <a:rPr lang="en-GB" sz="2960" dirty="0">
                <a:solidFill>
                  <a:srgbClr val="0000FF"/>
                </a:solidFill>
              </a:rPr>
              <a:t>3180%</a:t>
            </a:r>
          </a:p>
          <a:p>
            <a:pPr marL="0" indent="0">
              <a:lnSpc>
                <a:spcPct val="90000"/>
              </a:lnSpc>
              <a:spcBef>
                <a:spcPts val="592"/>
              </a:spcBef>
              <a:buSzPct val="25000"/>
              <a:buNone/>
            </a:pPr>
            <a:r>
              <a:rPr lang="en-GB" sz="2960" dirty="0"/>
              <a:t>Diameter (km): </a:t>
            </a:r>
            <a:r>
              <a:rPr lang="en-GB" sz="2960" dirty="0">
                <a:solidFill>
                  <a:srgbClr val="0000FF"/>
                </a:solidFill>
              </a:rPr>
              <a:t>142600</a:t>
            </a:r>
          </a:p>
          <a:p>
            <a:pPr marL="0" indent="0">
              <a:lnSpc>
                <a:spcPct val="90000"/>
              </a:lnSpc>
              <a:spcBef>
                <a:spcPts val="592"/>
              </a:spcBef>
              <a:buSzPct val="25000"/>
              <a:buNone/>
            </a:pPr>
            <a:r>
              <a:rPr lang="en-GB" sz="2960" dirty="0"/>
              <a:t>Distance from the Sun (million km): </a:t>
            </a:r>
            <a:r>
              <a:rPr lang="en-GB" sz="2960" dirty="0">
                <a:solidFill>
                  <a:srgbClr val="0000FF"/>
                </a:solidFill>
              </a:rPr>
              <a:t>778</a:t>
            </a:r>
          </a:p>
          <a:p>
            <a:pPr marL="0" indent="0">
              <a:lnSpc>
                <a:spcPct val="90000"/>
              </a:lnSpc>
              <a:spcBef>
                <a:spcPts val="592"/>
              </a:spcBef>
              <a:buSzPct val="25000"/>
              <a:buNone/>
            </a:pPr>
            <a:r>
              <a:rPr lang="en-GB" sz="2960" dirty="0"/>
              <a:t>Orbital Time: </a:t>
            </a:r>
            <a:r>
              <a:rPr lang="en-GB" sz="2960" dirty="0">
                <a:solidFill>
                  <a:srgbClr val="0000FF"/>
                </a:solidFill>
              </a:rPr>
              <a:t>11.9 Years</a:t>
            </a:r>
          </a:p>
          <a:p>
            <a:pPr marL="0" indent="0">
              <a:lnSpc>
                <a:spcPct val="90000"/>
              </a:lnSpc>
              <a:spcBef>
                <a:spcPts val="592"/>
              </a:spcBef>
              <a:buSzPct val="25000"/>
              <a:buNone/>
            </a:pPr>
            <a:r>
              <a:rPr lang="en-GB" sz="2960" dirty="0"/>
              <a:t>Rotational Time: </a:t>
            </a:r>
            <a:r>
              <a:rPr lang="en-GB" sz="2960" dirty="0">
                <a:solidFill>
                  <a:srgbClr val="0000FF"/>
                </a:solidFill>
              </a:rPr>
              <a:t>9 hours and 50 </a:t>
            </a:r>
            <a:r>
              <a:rPr lang="en-GB" sz="2960" dirty="0" err="1">
                <a:solidFill>
                  <a:srgbClr val="0000FF"/>
                </a:solidFill>
              </a:rPr>
              <a:t>mins</a:t>
            </a:r>
            <a:endParaRPr lang="en-GB" sz="296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592"/>
              </a:spcBef>
              <a:buSzPct val="25000"/>
              <a:buNone/>
            </a:pPr>
            <a:r>
              <a:rPr lang="en-GB" sz="2960" dirty="0"/>
              <a:t>Average Surface Temperature (°C): </a:t>
            </a:r>
            <a:r>
              <a:rPr lang="en-GB" sz="2960" dirty="0">
                <a:solidFill>
                  <a:srgbClr val="0000FF"/>
                </a:solidFill>
              </a:rPr>
              <a:t>-120</a:t>
            </a:r>
          </a:p>
        </p:txBody>
      </p:sp>
      <p:sp>
        <p:nvSpPr>
          <p:cNvPr id="637" name="Shape 637"/>
          <p:cNvSpPr txBox="1"/>
          <p:nvPr/>
        </p:nvSpPr>
        <p:spPr>
          <a:xfrm>
            <a:off x="5027629" y="2645323"/>
            <a:ext cx="6895248" cy="3953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Jupiter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largest planet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in our solar system and is the first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gas planet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. It is large enough to fit every other planet inside and still have room to spare.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It is also home to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largest storm in the solar system;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the infamous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“Great Red Spot”,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so large it could fit Earth and Mars inside.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Jupiter also has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least 67 moons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638" name="Shape 638"/>
          <p:cNvSpPr txBox="1"/>
          <p:nvPr/>
        </p:nvSpPr>
        <p:spPr>
          <a:xfrm>
            <a:off x="260831" y="5373218"/>
            <a:ext cx="2560800" cy="8541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sz="4107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Great Red Spot</a:t>
            </a:r>
          </a:p>
        </p:txBody>
      </p:sp>
      <p:cxnSp>
        <p:nvCxnSpPr>
          <p:cNvPr id="639" name="Shape 639"/>
          <p:cNvCxnSpPr/>
          <p:nvPr/>
        </p:nvCxnSpPr>
        <p:spPr>
          <a:xfrm rot="10800000" flipH="1">
            <a:off x="2543604" y="5013216"/>
            <a:ext cx="864000" cy="360000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32196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hape 644" descr="saturn.jpg"/>
          <p:cNvPicPr preferRelativeResize="0"/>
          <p:nvPr/>
        </p:nvPicPr>
        <p:blipFill rotWithShape="1">
          <a:blip r:embed="rId3">
            <a:alphaModFix/>
          </a:blip>
          <a:srcRect t="2922"/>
          <a:stretch/>
        </p:blipFill>
        <p:spPr>
          <a:xfrm>
            <a:off x="527383" y="369335"/>
            <a:ext cx="11122400" cy="62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Shape 646"/>
          <p:cNvSpPr txBox="1">
            <a:spLocks noGrp="1"/>
          </p:cNvSpPr>
          <p:nvPr>
            <p:ph type="body" idx="1"/>
          </p:nvPr>
        </p:nvSpPr>
        <p:spPr>
          <a:xfrm>
            <a:off x="239333" y="476674"/>
            <a:ext cx="8091200" cy="3200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950%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120200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1427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29.5 Years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10 hours and 14 </a:t>
            </a:r>
            <a:r>
              <a:rPr lang="en-GB" sz="3200" dirty="0" err="1">
                <a:solidFill>
                  <a:srgbClr val="0000FF"/>
                </a:solidFill>
              </a:rPr>
              <a:t>mins</a:t>
            </a:r>
            <a:endParaRPr lang="en-GB" sz="32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-180</a:t>
            </a:r>
          </a:p>
        </p:txBody>
      </p:sp>
      <p:sp>
        <p:nvSpPr>
          <p:cNvPr id="647" name="Shape 647"/>
          <p:cNvSpPr txBox="1"/>
          <p:nvPr/>
        </p:nvSpPr>
        <p:spPr>
          <a:xfrm>
            <a:off x="239400" y="4338331"/>
            <a:ext cx="11713200" cy="21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Saturn is the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GB" sz="2987" baseline="300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nd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largest planet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 of our solar system with at least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46 moons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, including the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largest moon of our solar system, Titan. </a:t>
            </a:r>
          </a:p>
          <a:p>
            <a:pPr>
              <a:lnSpc>
                <a:spcPct val="80000"/>
              </a:lnSpc>
              <a:spcBef>
                <a:spcPts val="597"/>
              </a:spcBef>
              <a:buClr>
                <a:srgbClr val="000000"/>
              </a:buClr>
              <a:buSzPct val="25000"/>
            </a:pP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Saturn is also famous for its </a:t>
            </a:r>
            <a:r>
              <a:rPr lang="en-GB" sz="298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unique ring system</a:t>
            </a:r>
            <a:r>
              <a:rPr lang="en-GB" sz="2987" dirty="0">
                <a:latin typeface="Comic Sans MS"/>
                <a:ea typeface="Comic Sans MS"/>
                <a:cs typeface="Comic Sans MS"/>
                <a:sym typeface="Comic Sans MS"/>
              </a:rPr>
              <a:t>, the largest in our solar system, made of ice and dust. The ring system is heavily influenced by Saturn’s many moons.</a:t>
            </a:r>
          </a:p>
        </p:txBody>
      </p:sp>
      <p:sp>
        <p:nvSpPr>
          <p:cNvPr id="7" name="Shape 635"/>
          <p:cNvSpPr txBox="1">
            <a:spLocks/>
          </p:cNvSpPr>
          <p:nvPr/>
        </p:nvSpPr>
        <p:spPr>
          <a:xfrm>
            <a:off x="7949919" y="1228748"/>
            <a:ext cx="4430400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  <a:buSzPct val="25000"/>
            </a:pPr>
            <a:r>
              <a:rPr lang="en-GB" sz="5867" b="1" dirty="0">
                <a:solidFill>
                  <a:srgbClr val="FFFFFF"/>
                </a:solidFill>
              </a:rPr>
              <a:t>SATURN</a:t>
            </a:r>
          </a:p>
          <a:p>
            <a:pPr>
              <a:buClr>
                <a:srgbClr val="FFFFFF"/>
              </a:buClr>
              <a:buSzPct val="25000"/>
            </a:pPr>
            <a:r>
              <a:rPr lang="en-GB" sz="5867" dirty="0">
                <a:solidFill>
                  <a:srgbClr val="FFFFFF"/>
                </a:solidFill>
              </a:rPr>
              <a:t>Outer gas planet</a:t>
            </a:r>
            <a:br>
              <a:rPr lang="en-GB" sz="5867" dirty="0">
                <a:solidFill>
                  <a:srgbClr val="FFFFFF"/>
                </a:solidFill>
              </a:rPr>
            </a:br>
            <a:endParaRPr lang="en-GB" sz="5867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4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Shape 652" descr="Uranu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6392" y="0"/>
            <a:ext cx="931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239333" y="476676"/>
            <a:ext cx="8091200" cy="31474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14.5%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49000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2870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84 Years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10 hours and 49 </a:t>
            </a:r>
            <a:r>
              <a:rPr lang="en-GB" sz="3200" dirty="0" err="1">
                <a:solidFill>
                  <a:srgbClr val="0000FF"/>
                </a:solidFill>
              </a:rPr>
              <a:t>mins</a:t>
            </a:r>
            <a:endParaRPr lang="en-GB" sz="32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-210</a:t>
            </a:r>
          </a:p>
        </p:txBody>
      </p:sp>
      <p:sp>
        <p:nvSpPr>
          <p:cNvPr id="655" name="Shape 655"/>
          <p:cNvSpPr txBox="1"/>
          <p:nvPr/>
        </p:nvSpPr>
        <p:spPr>
          <a:xfrm>
            <a:off x="239333" y="4411225"/>
            <a:ext cx="11713200" cy="2122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Uranus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r>
              <a:rPr lang="en-GB" sz="3067" baseline="300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planet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from the sun in our solar system. Uranus like Saturn has rings, however they are much smaller in comparison.</a:t>
            </a:r>
          </a:p>
          <a:p>
            <a:pPr>
              <a:lnSpc>
                <a:spcPct val="80000"/>
              </a:lnSpc>
              <a:spcBef>
                <a:spcPts val="533"/>
              </a:spcBef>
              <a:buClr>
                <a:srgbClr val="000000"/>
              </a:buClr>
              <a:buSzPct val="25000"/>
            </a:pP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Uranus' blue colour is the result of absorption of red light by methane in the upper atmosphere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7" name="Shape 635"/>
          <p:cNvSpPr txBox="1">
            <a:spLocks/>
          </p:cNvSpPr>
          <p:nvPr/>
        </p:nvSpPr>
        <p:spPr>
          <a:xfrm>
            <a:off x="7949919" y="1228748"/>
            <a:ext cx="4430400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  <a:buSzPct val="25000"/>
            </a:pPr>
            <a:r>
              <a:rPr lang="en-GB" sz="5867" b="1" dirty="0">
                <a:solidFill>
                  <a:srgbClr val="FFFFFF"/>
                </a:solidFill>
              </a:rPr>
              <a:t>URANUS</a:t>
            </a:r>
          </a:p>
          <a:p>
            <a:pPr>
              <a:buClr>
                <a:srgbClr val="FFFFFF"/>
              </a:buClr>
              <a:buSzPct val="25000"/>
            </a:pPr>
            <a:r>
              <a:rPr lang="en-GB" sz="5867" dirty="0">
                <a:solidFill>
                  <a:srgbClr val="FFFFFF"/>
                </a:solidFill>
              </a:rPr>
              <a:t>Outer gas planet</a:t>
            </a:r>
            <a:br>
              <a:rPr lang="en-GB" sz="5867" dirty="0">
                <a:solidFill>
                  <a:srgbClr val="FFFFFF"/>
                </a:solidFill>
              </a:rPr>
            </a:br>
            <a:endParaRPr lang="en-GB" sz="5867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Shape 660" descr="Neptun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684" y="220898"/>
            <a:ext cx="8892400" cy="66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239333" y="476675"/>
            <a:ext cx="8091200" cy="32796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17.5%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50000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4497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165 Years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15 hours and 48 </a:t>
            </a:r>
            <a:r>
              <a:rPr lang="en-GB" sz="3200" dirty="0" err="1">
                <a:solidFill>
                  <a:srgbClr val="0000FF"/>
                </a:solidFill>
              </a:rPr>
              <a:t>mins</a:t>
            </a:r>
            <a:endParaRPr lang="en-GB" sz="32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-220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239400" y="4576353"/>
            <a:ext cx="11713200" cy="17988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Neptune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r>
              <a:rPr lang="en-GB" sz="3067" baseline="300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final planet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 and has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13 moons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>
              <a:lnSpc>
                <a:spcPct val="80000"/>
              </a:lnSpc>
              <a:spcBef>
                <a:spcPts val="661"/>
              </a:spcBef>
              <a:buClr>
                <a:srgbClr val="000000"/>
              </a:buClr>
              <a:buSzPct val="25000"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Like the other gas planets Neptune has very rapid winds. Neptune has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fastest winds in the solar system of speeds up to 2000 km/hour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</a:p>
        </p:txBody>
      </p:sp>
      <p:sp>
        <p:nvSpPr>
          <p:cNvPr id="7" name="Shape 635"/>
          <p:cNvSpPr txBox="1">
            <a:spLocks/>
          </p:cNvSpPr>
          <p:nvPr/>
        </p:nvSpPr>
        <p:spPr>
          <a:xfrm>
            <a:off x="7991220" y="1523051"/>
            <a:ext cx="4430400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  <a:buSzPct val="25000"/>
            </a:pPr>
            <a:r>
              <a:rPr lang="en-GB" sz="5867" b="1" dirty="0">
                <a:solidFill>
                  <a:srgbClr val="FFFFFF"/>
                </a:solidFill>
              </a:rPr>
              <a:t>NEPTUNE</a:t>
            </a:r>
          </a:p>
          <a:p>
            <a:pPr>
              <a:buClr>
                <a:srgbClr val="FFFFFF"/>
              </a:buClr>
              <a:buSzPct val="25000"/>
            </a:pPr>
            <a:r>
              <a:rPr lang="en-GB" sz="5867" dirty="0">
                <a:solidFill>
                  <a:srgbClr val="FFFFFF"/>
                </a:solidFill>
              </a:rPr>
              <a:t>Outer gas planet</a:t>
            </a:r>
            <a:br>
              <a:rPr lang="en-GB" sz="5867" dirty="0">
                <a:solidFill>
                  <a:srgbClr val="FFFFFF"/>
                </a:solidFill>
              </a:rPr>
            </a:br>
            <a:endParaRPr lang="en-GB" sz="5867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90"/>
          <p:cNvSpPr txBox="1"/>
          <p:nvPr/>
        </p:nvSpPr>
        <p:spPr>
          <a:xfrm>
            <a:off x="0" y="3"/>
            <a:ext cx="12192000" cy="52557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n-GB" sz="2667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667" dirty="0">
                <a:ln>
                  <a:solidFill>
                    <a:srgbClr val="000000"/>
                  </a:solidFill>
                </a:ln>
                <a:latin typeface="Comic Sans MS"/>
                <a:cs typeface="Comic Sans MS"/>
              </a:rPr>
              <a:t>Describe how and why objects orbit other objects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267" t="11335" b="22003"/>
          <a:stretch/>
        </p:blipFill>
        <p:spPr>
          <a:xfrm>
            <a:off x="2046212" y="587920"/>
            <a:ext cx="8274064" cy="627008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2214" y="3998637"/>
            <a:ext cx="2247353" cy="209213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3200" dirty="0">
                <a:solidFill>
                  <a:srgbClr val="FFFFFF"/>
                </a:solidFill>
              </a:rPr>
              <a:t>Original direction of travel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51804" y="3733220"/>
            <a:ext cx="2587161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0231" y="3758492"/>
            <a:ext cx="0" cy="2307013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56895" y="3758491"/>
            <a:ext cx="463499" cy="121995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194251" y="5139437"/>
            <a:ext cx="4110965" cy="8177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3200" dirty="0">
                <a:solidFill>
                  <a:srgbClr val="FFFF00"/>
                </a:solidFill>
              </a:rPr>
              <a:t>New resultant direction of travel due to gravitational force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4322" y="3733221"/>
            <a:ext cx="556049" cy="50542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rgbClr val="FFFFF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420916" y="2222535"/>
            <a:ext cx="4499588" cy="306675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3200" dirty="0" smtClean="0">
                <a:solidFill>
                  <a:srgbClr val="FFFF00"/>
                </a:solidFill>
              </a:rPr>
              <a:t>Speed is constant</a:t>
            </a:r>
          </a:p>
          <a:p>
            <a:pPr algn="l">
              <a:buClr>
                <a:srgbClr val="000000"/>
              </a:buClr>
            </a:pPr>
            <a:r>
              <a:rPr lang="en-GB" sz="3200" dirty="0" smtClean="0">
                <a:solidFill>
                  <a:srgbClr val="FFFF00"/>
                </a:solidFill>
              </a:rPr>
              <a:t>But change in direction = change in velocity (vector)</a:t>
            </a:r>
          </a:p>
          <a:p>
            <a:pPr algn="l">
              <a:buClr>
                <a:srgbClr val="000000"/>
              </a:buClr>
            </a:pPr>
            <a:r>
              <a:rPr lang="en-GB" sz="3200" dirty="0" smtClean="0">
                <a:solidFill>
                  <a:srgbClr val="FFFF00"/>
                </a:solidFill>
              </a:rPr>
              <a:t>Change in velocity = acceleration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20394" y="2020081"/>
            <a:ext cx="4439444" cy="170050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3200" dirty="0">
                <a:solidFill>
                  <a:srgbClr val="FFFFFF"/>
                </a:solidFill>
              </a:rPr>
              <a:t>Gravitational force pulls orbiting body constantly inwards </a:t>
            </a:r>
          </a:p>
        </p:txBody>
      </p:sp>
    </p:spTree>
    <p:extLst>
      <p:ext uri="{BB962C8B-B14F-4D97-AF65-F5344CB8AC3E}">
        <p14:creationId xmlns:p14="http://schemas.microsoft.com/office/powerpoint/2010/main" val="11504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Shape 197"/>
          <p:cNvGraphicFramePr/>
          <p:nvPr>
            <p:extLst/>
          </p:nvPr>
        </p:nvGraphicFramePr>
        <p:xfrm>
          <a:off x="2105557" y="2291920"/>
          <a:ext cx="2776500" cy="317000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6500"/>
              </a:tblGrid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Energy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Electricity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Particles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4. Atomic structure</a:t>
                      </a:r>
                      <a:r>
                        <a:rPr lang="en-GB" sz="1600" baseline="0" dirty="0" smtClean="0"/>
                        <a:t> and radioactivity</a:t>
                      </a:r>
                      <a:endParaRPr lang="en-GB" sz="1600" dirty="0"/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 </a:t>
                      </a:r>
                      <a:r>
                        <a:rPr lang="en-GB" sz="1600" dirty="0"/>
                        <a:t>Waves</a:t>
                      </a: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6. Forces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7. Magnetism and electromagnetism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 Space 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462000" y="338251"/>
            <a:ext cx="5282400" cy="8649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rgbClr val="FFFF00"/>
                </a:solidFill>
              </a:rPr>
              <a:t>GCSE</a:t>
            </a:r>
            <a:r>
              <a:rPr lang="en-GB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rgbClr val="A4C2F4"/>
                </a:solidFill>
              </a:rPr>
              <a:t>Physics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ctrTitle"/>
          </p:nvPr>
        </p:nvSpPr>
        <p:spPr>
          <a:xfrm rot="-5400000">
            <a:off x="-215885" y="3253146"/>
            <a:ext cx="2132804" cy="777031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sz="4000" b="1" dirty="0">
                <a:solidFill>
                  <a:srgbClr val="FFFFFF"/>
                </a:solidFill>
              </a:rPr>
              <a:t>Physics</a:t>
            </a:r>
          </a:p>
        </p:txBody>
      </p:sp>
      <p:cxnSp>
        <p:nvCxnSpPr>
          <p:cNvPr id="200" name="Shape 200"/>
          <p:cNvCxnSpPr/>
          <p:nvPr/>
        </p:nvCxnSpPr>
        <p:spPr>
          <a:xfrm rot="10800000" flipH="1">
            <a:off x="1259956" y="4136093"/>
            <a:ext cx="845600" cy="11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201" name="Shape 201"/>
          <p:cNvGraphicFramePr/>
          <p:nvPr>
            <p:extLst/>
          </p:nvPr>
        </p:nvGraphicFramePr>
        <p:xfrm>
          <a:off x="5574826" y="2914953"/>
          <a:ext cx="2631033" cy="5791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1033"/>
              </a:tblGrid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 The universe and our solar system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8898660" y="2821637"/>
          <a:ext cx="2970433" cy="26289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70433"/>
              </a:tblGrid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8.1.1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What is the universe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8.1.2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The solar system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8.1.3 Life cycle of a star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8.1.4 The expanding universe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8.1.5 The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big bang theory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4882025" y="3204519"/>
            <a:ext cx="6928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8205859" y="3204219"/>
            <a:ext cx="6928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9150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65" y="513806"/>
            <a:ext cx="8304312" cy="584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Shape 197"/>
          <p:cNvGraphicFramePr/>
          <p:nvPr>
            <p:extLst/>
          </p:nvPr>
        </p:nvGraphicFramePr>
        <p:xfrm>
          <a:off x="2105557" y="2291920"/>
          <a:ext cx="2776500" cy="317000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6500"/>
              </a:tblGrid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Energy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Electricity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Particles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4. Atomic structure</a:t>
                      </a:r>
                      <a:r>
                        <a:rPr lang="en-GB" sz="1600" baseline="0" dirty="0" smtClean="0"/>
                        <a:t> and radioactivity</a:t>
                      </a:r>
                      <a:endParaRPr lang="en-GB" sz="1600" dirty="0"/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 </a:t>
                      </a:r>
                      <a:r>
                        <a:rPr lang="en-GB" sz="1600" dirty="0"/>
                        <a:t>Waves</a:t>
                      </a: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6. Forces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7. Magnetism and electromagnetism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 Space 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462000" y="338251"/>
            <a:ext cx="5282400" cy="8649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rgbClr val="FFFF00"/>
                </a:solidFill>
              </a:rPr>
              <a:t>GCSE</a:t>
            </a:r>
            <a:r>
              <a:rPr lang="en-GB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rgbClr val="A4C2F4"/>
                </a:solidFill>
              </a:rPr>
              <a:t>Physics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ctrTitle"/>
          </p:nvPr>
        </p:nvSpPr>
        <p:spPr>
          <a:xfrm rot="-5400000">
            <a:off x="-215885" y="3253146"/>
            <a:ext cx="2132804" cy="777031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sz="4000" b="1" dirty="0">
                <a:solidFill>
                  <a:srgbClr val="FFFFFF"/>
                </a:solidFill>
              </a:rPr>
              <a:t>Physics</a:t>
            </a:r>
          </a:p>
        </p:txBody>
      </p:sp>
      <p:cxnSp>
        <p:nvCxnSpPr>
          <p:cNvPr id="200" name="Shape 200"/>
          <p:cNvCxnSpPr/>
          <p:nvPr/>
        </p:nvCxnSpPr>
        <p:spPr>
          <a:xfrm rot="10800000" flipH="1">
            <a:off x="1259956" y="4136093"/>
            <a:ext cx="845600" cy="11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201" name="Shape 201"/>
          <p:cNvGraphicFramePr/>
          <p:nvPr>
            <p:extLst/>
          </p:nvPr>
        </p:nvGraphicFramePr>
        <p:xfrm>
          <a:off x="5574826" y="2914953"/>
          <a:ext cx="2631033" cy="5791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1033"/>
              </a:tblGrid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 The universe and our solar system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>
              <p:ext uri="{D42A27DB-BD31-4B8C-83A1-F6EECF244321}">
                <p14:modId xmlns:p14="http://schemas.microsoft.com/office/powerpoint/2010/main" val="1904982529"/>
              </p:ext>
            </p:extLst>
          </p:nvPr>
        </p:nvGraphicFramePr>
        <p:xfrm>
          <a:off x="8898660" y="2821637"/>
          <a:ext cx="2970433" cy="26289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70433"/>
              </a:tblGrid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rgbClr val="000000"/>
                          </a:solidFill>
                        </a:rPr>
                        <a:t>8.1.1</a:t>
                      </a:r>
                      <a:r>
                        <a:rPr lang="en-GB" sz="1600" b="0" baseline="0" dirty="0" smtClean="0">
                          <a:solidFill>
                            <a:srgbClr val="000000"/>
                          </a:solidFill>
                        </a:rPr>
                        <a:t> What is the universe</a:t>
                      </a:r>
                      <a:endParaRPr lang="en-GB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8.1.2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The solar system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8.1.3 Life cycle of a star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8.1.4 The expanding universe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8.1.5 The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Big Bang 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theory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4882025" y="3204519"/>
            <a:ext cx="6928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8205859" y="3204219"/>
            <a:ext cx="6928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7009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Shape 197"/>
          <p:cNvGraphicFramePr/>
          <p:nvPr>
            <p:extLst/>
          </p:nvPr>
        </p:nvGraphicFramePr>
        <p:xfrm>
          <a:off x="2105557" y="2291920"/>
          <a:ext cx="2776500" cy="317000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6500"/>
              </a:tblGrid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Energy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Electricity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Particles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4. Atomic structure</a:t>
                      </a:r>
                      <a:r>
                        <a:rPr lang="en-GB" sz="1600" baseline="0" dirty="0" smtClean="0"/>
                        <a:t> and radioactivity</a:t>
                      </a:r>
                      <a:endParaRPr lang="en-GB" sz="1600" dirty="0"/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 </a:t>
                      </a:r>
                      <a:r>
                        <a:rPr lang="en-GB" sz="1600" dirty="0"/>
                        <a:t>Waves</a:t>
                      </a: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6. Forces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7. Magnetism and electromagnetism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 Space 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462000" y="338251"/>
            <a:ext cx="5282400" cy="8649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rgbClr val="FFFF00"/>
                </a:solidFill>
              </a:rPr>
              <a:t>GCSE</a:t>
            </a:r>
            <a:r>
              <a:rPr lang="en-GB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rgbClr val="A4C2F4"/>
                </a:solidFill>
              </a:rPr>
              <a:t>Physics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ctrTitle"/>
          </p:nvPr>
        </p:nvSpPr>
        <p:spPr>
          <a:xfrm rot="-5400000">
            <a:off x="-215885" y="3253146"/>
            <a:ext cx="2132804" cy="777031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sz="4000" b="1" dirty="0">
                <a:solidFill>
                  <a:srgbClr val="FFFFFF"/>
                </a:solidFill>
              </a:rPr>
              <a:t>Physics</a:t>
            </a:r>
          </a:p>
        </p:txBody>
      </p:sp>
      <p:cxnSp>
        <p:nvCxnSpPr>
          <p:cNvPr id="200" name="Shape 200"/>
          <p:cNvCxnSpPr/>
          <p:nvPr/>
        </p:nvCxnSpPr>
        <p:spPr>
          <a:xfrm rot="10800000" flipH="1">
            <a:off x="1259956" y="4136093"/>
            <a:ext cx="845600" cy="11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201" name="Shape 201"/>
          <p:cNvGraphicFramePr/>
          <p:nvPr>
            <p:extLst/>
          </p:nvPr>
        </p:nvGraphicFramePr>
        <p:xfrm>
          <a:off x="5574826" y="2914953"/>
          <a:ext cx="2631033" cy="5791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1033"/>
              </a:tblGrid>
              <a:tr h="5791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 The universe and our solar system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5" marR="12193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>
              <p:ext uri="{D42A27DB-BD31-4B8C-83A1-F6EECF244321}">
                <p14:modId xmlns:p14="http://schemas.microsoft.com/office/powerpoint/2010/main" val="3060441819"/>
              </p:ext>
            </p:extLst>
          </p:nvPr>
        </p:nvGraphicFramePr>
        <p:xfrm>
          <a:off x="8898660" y="2821637"/>
          <a:ext cx="2970433" cy="26289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70433"/>
              </a:tblGrid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8.1.1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What is the 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universe?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8.1.2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The solar system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8.1.3 Life cycle of a star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8.1.4 The expanding universe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78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8.1.5 The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big bang theory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38100" marR="38100" marT="19051" marB="19051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4882025" y="3204519"/>
            <a:ext cx="6928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8205859" y="3204219"/>
            <a:ext cx="6928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0274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1" y="4563506"/>
            <a:ext cx="11986556" cy="165916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2933" dirty="0">
                <a:solidFill>
                  <a:schemeClr val="lt1"/>
                </a:solidFill>
              </a:rPr>
              <a:t/>
            </a:r>
            <a:br>
              <a:rPr lang="en-GB" sz="2933" dirty="0">
                <a:solidFill>
                  <a:schemeClr val="lt1"/>
                </a:solidFill>
              </a:rPr>
            </a:br>
            <a:r>
              <a:rPr lang="en-GB" sz="2933" dirty="0">
                <a:solidFill>
                  <a:schemeClr val="lt1"/>
                </a:solidFill>
              </a:rPr>
              <a:t>Doppler effect- apparent change in frequency and wavelength of any wave due to relative motion between wave source and observer</a:t>
            </a:r>
            <a:br>
              <a:rPr lang="en-GB" sz="2933" dirty="0">
                <a:solidFill>
                  <a:schemeClr val="lt1"/>
                </a:solidFill>
              </a:rPr>
            </a:br>
            <a:r>
              <a:rPr lang="en-GB" sz="2933" dirty="0">
                <a:solidFill>
                  <a:schemeClr val="lt1"/>
                </a:solidFill>
              </a:rPr>
              <a:t>Moving away = smaller frequency/elongated wavelength</a:t>
            </a:r>
            <a:br>
              <a:rPr lang="en-GB" sz="2933" dirty="0">
                <a:solidFill>
                  <a:schemeClr val="lt1"/>
                </a:solidFill>
              </a:rPr>
            </a:br>
            <a:r>
              <a:rPr lang="en-GB" sz="2933" dirty="0">
                <a:solidFill>
                  <a:schemeClr val="lt1"/>
                </a:solidFill>
              </a:rPr>
              <a:t>Moving towards = higher frequency/shortened wavelength</a:t>
            </a:r>
            <a:br>
              <a:rPr lang="en-GB" sz="2933" dirty="0">
                <a:solidFill>
                  <a:schemeClr val="lt1"/>
                </a:solidFill>
              </a:rPr>
            </a:br>
            <a:r>
              <a:rPr lang="en-GB" sz="2933" dirty="0">
                <a:solidFill>
                  <a:schemeClr val="lt1"/>
                </a:solidFill>
              </a:rPr>
              <a:t/>
            </a:r>
            <a:br>
              <a:rPr lang="en-GB" sz="2933" dirty="0">
                <a:solidFill>
                  <a:schemeClr val="lt1"/>
                </a:solidFill>
              </a:rPr>
            </a:br>
            <a:r>
              <a:rPr lang="en-GB" sz="2933" dirty="0">
                <a:solidFill>
                  <a:schemeClr val="lt1"/>
                </a:solidFill>
              </a:rPr>
              <a:t>Galaxies appear red shifted (small frequency/longer wavelength) suggesting that they are moving away from us</a:t>
            </a:r>
            <a:br>
              <a:rPr lang="en-GB" sz="2933" dirty="0">
                <a:solidFill>
                  <a:schemeClr val="lt1"/>
                </a:solidFill>
              </a:rPr>
            </a:br>
            <a:r>
              <a:rPr lang="en-GB" sz="2933" dirty="0">
                <a:solidFill>
                  <a:schemeClr val="lt1"/>
                </a:solidFill>
              </a:rPr>
              <a:t/>
            </a:r>
            <a:br>
              <a:rPr lang="en-GB" sz="2933" dirty="0">
                <a:solidFill>
                  <a:schemeClr val="lt1"/>
                </a:solidFill>
              </a:rPr>
            </a:br>
            <a:endParaRPr lang="en-GB" sz="2933" dirty="0">
              <a:solidFill>
                <a:schemeClr val="lt1"/>
              </a:solidFill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0" y="3"/>
            <a:ext cx="121920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Link redshift of galaxies to the big bang theory</a:t>
            </a:r>
          </a:p>
          <a:p>
            <a:pPr>
              <a:buSzPct val="25000"/>
            </a:pPr>
            <a:endParaRPr lang="en-GB"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33" y="516128"/>
            <a:ext cx="5617699" cy="2961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115" y="599026"/>
            <a:ext cx="2346996" cy="28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0" y="0"/>
            <a:ext cx="8945217" cy="6858000"/>
          </a:xfrm>
          <a:prstGeom prst="rect">
            <a:avLst/>
          </a:prstGeom>
        </p:spPr>
      </p:pic>
      <p:sp>
        <p:nvSpPr>
          <p:cNvPr id="5" name="Shape 297"/>
          <p:cNvSpPr txBox="1"/>
          <p:nvPr/>
        </p:nvSpPr>
        <p:spPr>
          <a:xfrm>
            <a:off x="0" y="3"/>
            <a:ext cx="121920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Link redshift of galaxies to the big bang theory</a:t>
            </a:r>
          </a:p>
          <a:p>
            <a:pPr>
              <a:buSzPct val="25000"/>
            </a:pPr>
            <a:endParaRPr lang="en-GB"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294"/>
          <p:cNvSpPr txBox="1">
            <a:spLocks noGrp="1"/>
          </p:cNvSpPr>
          <p:nvPr>
            <p:ph type="title"/>
          </p:nvPr>
        </p:nvSpPr>
        <p:spPr>
          <a:xfrm>
            <a:off x="215827" y="4747688"/>
            <a:ext cx="11770727" cy="19532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3200" dirty="0">
                <a:solidFill>
                  <a:schemeClr val="lt1"/>
                </a:solidFill>
              </a:rPr>
              <a:t>Hubble confirmed with measurements that galaxies further away from us are moving more quickly away from us (are more red shifted). </a:t>
            </a:r>
            <a:br>
              <a:rPr lang="en-GB" sz="3200" dirty="0">
                <a:solidFill>
                  <a:schemeClr val="lt1"/>
                </a:solidFill>
              </a:rPr>
            </a:br>
            <a:r>
              <a:rPr lang="en-GB" sz="3200" dirty="0">
                <a:solidFill>
                  <a:schemeClr val="lt1"/>
                </a:solidFill>
              </a:rPr>
              <a:t>This means the universe is expanding</a:t>
            </a:r>
            <a:endParaRPr lang="en-GB" sz="32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609600" y="369335"/>
            <a:ext cx="4925176" cy="86895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>
                <a:solidFill>
                  <a:schemeClr val="lt1"/>
                </a:solidFill>
              </a:rPr>
              <a:t>Hubble’s Law</a:t>
            </a:r>
          </a:p>
        </p:txBody>
      </p:sp>
      <p:pic>
        <p:nvPicPr>
          <p:cNvPr id="313" name="Shape 313" descr="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7546" y="369336"/>
            <a:ext cx="4963961" cy="443914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101602" y="1703000"/>
            <a:ext cx="6057695" cy="1301656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The speed of the recession of a galaxy is directly proportional to its distance from the Earth.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383540" y="3216391"/>
            <a:ext cx="5269200" cy="859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-GB" sz="2400"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8" name="Shape 297"/>
          <p:cNvSpPr txBox="1"/>
          <p:nvPr/>
        </p:nvSpPr>
        <p:spPr>
          <a:xfrm>
            <a:off x="0" y="3"/>
            <a:ext cx="121920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Link redshift of galaxies to the big bang theory</a:t>
            </a:r>
          </a:p>
          <a:p>
            <a:pPr>
              <a:buSzPct val="25000"/>
            </a:pPr>
            <a:endParaRPr lang="en-GB"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Shape 332"/>
          <p:cNvSpPr txBox="1"/>
          <p:nvPr/>
        </p:nvSpPr>
        <p:spPr>
          <a:xfrm>
            <a:off x="63293" y="4808475"/>
            <a:ext cx="12192000" cy="925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-GB" sz="2400"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10" name="Shape 314"/>
          <p:cNvSpPr txBox="1"/>
          <p:nvPr/>
        </p:nvSpPr>
        <p:spPr>
          <a:xfrm>
            <a:off x="83007" y="5866476"/>
            <a:ext cx="12017176" cy="873307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The universe started from a very hot, very dense singularity which rapidly expanded and cooled. This is the big bang theory</a:t>
            </a:r>
          </a:p>
        </p:txBody>
      </p:sp>
    </p:spTree>
    <p:extLst>
      <p:ext uri="{BB962C8B-B14F-4D97-AF65-F5344CB8AC3E}">
        <p14:creationId xmlns:p14="http://schemas.microsoft.com/office/powerpoint/2010/main" val="36159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676009" y="3090795"/>
            <a:ext cx="10972800" cy="86895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dirty="0">
                <a:solidFill>
                  <a:schemeClr val="lt1"/>
                </a:solidFill>
              </a:rPr>
              <a:t>Hubble’s </a:t>
            </a:r>
            <a:r>
              <a:rPr lang="en-GB" dirty="0">
                <a:solidFill>
                  <a:schemeClr val="lt1"/>
                </a:solidFill>
              </a:rPr>
              <a:t>Law doesn’t actually work</a:t>
            </a:r>
            <a:r>
              <a:rPr lang="mr-IN" dirty="0">
                <a:solidFill>
                  <a:schemeClr val="lt1"/>
                </a:solidFill>
              </a:rPr>
              <a:t>…</a:t>
            </a:r>
            <a:r>
              <a:rPr lang="en-GB" dirty="0">
                <a:solidFill>
                  <a:schemeClr val="lt1"/>
                </a:solidFill>
              </a:rPr>
              <a:t/>
            </a:r>
            <a:br>
              <a:rPr lang="en-GB" dirty="0">
                <a:solidFill>
                  <a:schemeClr val="lt1"/>
                </a:solidFill>
              </a:rPr>
            </a:br>
            <a:r>
              <a:rPr lang="en-GB" dirty="0">
                <a:solidFill>
                  <a:schemeClr val="lt1"/>
                </a:solidFill>
              </a:rPr>
              <a:t/>
            </a:r>
            <a:br>
              <a:rPr lang="en-GB" dirty="0">
                <a:solidFill>
                  <a:schemeClr val="lt1"/>
                </a:solidFill>
              </a:rPr>
            </a:br>
            <a:r>
              <a:rPr lang="en-GB" dirty="0" smtClean="0">
                <a:solidFill>
                  <a:schemeClr val="lt1"/>
                </a:solidFill>
              </a:rPr>
              <a:t>The expansion of the universe is actually accelerating</a:t>
            </a:r>
            <a:endParaRPr lang="en-GB" dirty="0">
              <a:solidFill>
                <a:schemeClr val="lt1"/>
              </a:solidFill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0" y="3"/>
            <a:ext cx="12192000" cy="369332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Examine our limited knowledge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0107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623393" y="646331"/>
            <a:ext cx="9902889" cy="940967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5279">
                <a:solidFill>
                  <a:schemeClr val="lt1"/>
                </a:solidFill>
              </a:rPr>
              <a:t>What’s the matter?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359033" y="1865775"/>
            <a:ext cx="5832800" cy="404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661"/>
              </a:spcBef>
              <a:buClr>
                <a:schemeClr val="lt1"/>
              </a:buClr>
              <a:buSzPct val="25000"/>
              <a:buNone/>
            </a:pPr>
            <a:r>
              <a:rPr lang="en-GB" sz="2933">
                <a:solidFill>
                  <a:srgbClr val="FFFFFF"/>
                </a:solidFill>
              </a:rPr>
              <a:t>In the 1990s it was observed that galaxies were accelerating away.</a:t>
            </a:r>
          </a:p>
          <a:p>
            <a:pPr marL="0" indent="0">
              <a:lnSpc>
                <a:spcPct val="80000"/>
              </a:lnSpc>
              <a:spcBef>
                <a:spcPts val="661"/>
              </a:spcBef>
              <a:buClr>
                <a:schemeClr val="lt1"/>
              </a:buClr>
              <a:buSzPct val="25000"/>
              <a:buNone/>
            </a:pPr>
            <a:endParaRPr sz="2933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spcBef>
                <a:spcPts val="661"/>
              </a:spcBef>
              <a:buClr>
                <a:schemeClr val="lt1"/>
              </a:buClr>
              <a:buSzPct val="25000"/>
              <a:buNone/>
            </a:pPr>
            <a:r>
              <a:rPr lang="en-GB" sz="2933">
                <a:solidFill>
                  <a:srgbClr val="FFFFFF"/>
                </a:solidFill>
              </a:rPr>
              <a:t>This means a repulsive force must be driving this acceleration.</a:t>
            </a:r>
          </a:p>
          <a:p>
            <a:pPr marL="0" indent="0">
              <a:lnSpc>
                <a:spcPct val="80000"/>
              </a:lnSpc>
              <a:spcBef>
                <a:spcPts val="661"/>
              </a:spcBef>
              <a:buClr>
                <a:schemeClr val="lt1"/>
              </a:buClr>
              <a:buSzPct val="25000"/>
              <a:buNone/>
            </a:pPr>
            <a:endParaRPr sz="2933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spcBef>
                <a:spcPts val="661"/>
              </a:spcBef>
              <a:buClr>
                <a:schemeClr val="lt1"/>
              </a:buClr>
              <a:buSzPct val="25000"/>
              <a:buNone/>
            </a:pPr>
            <a:r>
              <a:rPr lang="en-GB" sz="2933">
                <a:solidFill>
                  <a:srgbClr val="FFFFFF"/>
                </a:solidFill>
              </a:rPr>
              <a:t>Dark energy is the name given to the unknown material that has this repulsive property</a:t>
            </a:r>
          </a:p>
          <a:p>
            <a:pPr marL="0" indent="0">
              <a:lnSpc>
                <a:spcPct val="80000"/>
              </a:lnSpc>
              <a:spcBef>
                <a:spcPts val="661"/>
              </a:spcBef>
              <a:buClr>
                <a:schemeClr val="lt1"/>
              </a:buClr>
              <a:buSzPct val="25000"/>
              <a:buNone/>
            </a:pPr>
            <a:r>
              <a:rPr lang="en-GB" sz="2933"/>
              <a:t> </a:t>
            </a: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00" y="1865787"/>
            <a:ext cx="5334000" cy="4707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03"/>
          <p:cNvSpPr txBox="1"/>
          <p:nvPr/>
        </p:nvSpPr>
        <p:spPr>
          <a:xfrm>
            <a:off x="0" y="3"/>
            <a:ext cx="12192000" cy="369332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Examine our limited knowledge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1869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3188"/>
          </a:xfrm>
          <a:prstGeom prst="rect">
            <a:avLst/>
          </a:prstGeom>
        </p:spPr>
      </p:pic>
      <p:sp>
        <p:nvSpPr>
          <p:cNvPr id="9" name="Shape 217"/>
          <p:cNvSpPr txBox="1"/>
          <p:nvPr/>
        </p:nvSpPr>
        <p:spPr>
          <a:xfrm>
            <a:off x="0" y="-13241"/>
            <a:ext cx="12192000" cy="401713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Explain what is meant by the universe</a:t>
            </a:r>
            <a:endParaRPr lang="en-GB" sz="2400" dirty="0">
              <a:ln>
                <a:solidFill>
                  <a:srgbClr val="000000"/>
                </a:solidFill>
              </a:ln>
              <a:latin typeface="Comic Sans MS"/>
              <a:cs typeface="Comic Sans MS"/>
            </a:endParaRPr>
          </a:p>
        </p:txBody>
      </p:sp>
      <p:sp>
        <p:nvSpPr>
          <p:cNvPr id="4" name="Shape 506"/>
          <p:cNvSpPr txBox="1">
            <a:spLocks noGrp="1"/>
          </p:cNvSpPr>
          <p:nvPr>
            <p:ph type="title"/>
          </p:nvPr>
        </p:nvSpPr>
        <p:spPr>
          <a:xfrm>
            <a:off x="579245" y="1379125"/>
            <a:ext cx="10972800" cy="35234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4800" dirty="0">
                <a:solidFill>
                  <a:schemeClr val="lt1"/>
                </a:solidFill>
              </a:rPr>
              <a:t>How would you define “the universe”?</a:t>
            </a:r>
            <a:br>
              <a:rPr lang="en-GB" sz="4800" dirty="0">
                <a:solidFill>
                  <a:schemeClr val="lt1"/>
                </a:solidFill>
              </a:rPr>
            </a:br>
            <a:r>
              <a:rPr lang="en-GB" sz="4800" dirty="0">
                <a:solidFill>
                  <a:schemeClr val="lt1"/>
                </a:solidFill>
              </a:rPr>
              <a:t/>
            </a:r>
            <a:br>
              <a:rPr lang="en-GB" sz="4800" dirty="0">
                <a:solidFill>
                  <a:schemeClr val="lt1"/>
                </a:solidFill>
              </a:rPr>
            </a:br>
            <a:r>
              <a:rPr lang="en-GB" sz="4800" dirty="0">
                <a:solidFill>
                  <a:schemeClr val="lt1"/>
                </a:solidFill>
              </a:rPr>
              <a:t>The universe is everything- all energy and all matter</a:t>
            </a:r>
            <a:endParaRPr lang="en-GB" sz="4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181" y="583969"/>
            <a:ext cx="6274031" cy="6274031"/>
          </a:xfrm>
          <a:prstGeom prst="rect">
            <a:avLst/>
          </a:prstGeom>
        </p:spPr>
      </p:pic>
      <p:sp>
        <p:nvSpPr>
          <p:cNvPr id="5" name="Shape 217"/>
          <p:cNvSpPr txBox="1"/>
          <p:nvPr/>
        </p:nvSpPr>
        <p:spPr>
          <a:xfrm>
            <a:off x="0" y="-13241"/>
            <a:ext cx="12192000" cy="401713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Explain what is meant by the universe</a:t>
            </a:r>
            <a:endParaRPr lang="en-GB" sz="2400" dirty="0">
              <a:ln>
                <a:solidFill>
                  <a:srgbClr val="000000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32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200070" y="3137189"/>
            <a:ext cx="3733439" cy="817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3200" b="1" dirty="0">
                <a:solidFill>
                  <a:srgbClr val="FFFFFF"/>
                </a:solidFill>
              </a:rPr>
              <a:t>Our solar system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079931" y="2540271"/>
            <a:ext cx="1120136" cy="5969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1" y="773762"/>
            <a:ext cx="2879393" cy="22579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0541" y="2919743"/>
            <a:ext cx="2645844" cy="8177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2933" dirty="0">
                <a:solidFill>
                  <a:srgbClr val="FFFFFF"/>
                </a:solidFill>
              </a:rPr>
              <a:t>The 8 planets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3522" y="5911402"/>
            <a:ext cx="2937781" cy="8177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2933" dirty="0">
                <a:solidFill>
                  <a:srgbClr val="FFFFFF"/>
                </a:solidFill>
              </a:rPr>
              <a:t>Dwarf planets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01062" y="3954964"/>
            <a:ext cx="799005" cy="6000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0" y="4220142"/>
            <a:ext cx="3054556" cy="169126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823903" y="3954964"/>
            <a:ext cx="700647" cy="8032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823903" y="2540273"/>
            <a:ext cx="903847" cy="5969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8884497" y="2563139"/>
            <a:ext cx="3420631" cy="8177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2933" dirty="0">
                <a:solidFill>
                  <a:srgbClr val="FFFFFF"/>
                </a:solidFill>
              </a:rPr>
              <a:t>Natural satellites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34792" y="3925921"/>
            <a:ext cx="3828017" cy="8177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2933" dirty="0">
                <a:solidFill>
                  <a:srgbClr val="FFFFFF"/>
                </a:solidFill>
              </a:rPr>
              <a:t>Artificial satellites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345" y="656969"/>
            <a:ext cx="2121513" cy="21162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542" y="4758167"/>
            <a:ext cx="2822935" cy="188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897" y="4743695"/>
            <a:ext cx="2448511" cy="1632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667" y="656967"/>
            <a:ext cx="1778000" cy="177800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266267" y="2041352"/>
            <a:ext cx="1783507" cy="79463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2933" dirty="0">
                <a:solidFill>
                  <a:srgbClr val="FFFFFF"/>
                </a:solidFill>
              </a:rPr>
              <a:t>The sun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64667" y="6150287"/>
            <a:ext cx="2037507" cy="79463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l">
              <a:buClr>
                <a:srgbClr val="000000"/>
              </a:buClr>
            </a:pPr>
            <a:r>
              <a:rPr lang="en-GB" sz="2933" dirty="0">
                <a:solidFill>
                  <a:srgbClr val="FFFFFF"/>
                </a:solidFill>
              </a:rPr>
              <a:t>Asteroids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078616" y="3954964"/>
            <a:ext cx="0" cy="7887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112483" y="2647807"/>
            <a:ext cx="0" cy="46858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hape 217"/>
          <p:cNvSpPr txBox="1"/>
          <p:nvPr/>
        </p:nvSpPr>
        <p:spPr>
          <a:xfrm>
            <a:off x="0" y="-13241"/>
            <a:ext cx="12192000" cy="401713"/>
          </a:xfrm>
          <a:prstGeom prst="rect">
            <a:avLst/>
          </a:prstGeom>
          <a:solidFill>
            <a:schemeClr val="bg2">
              <a:lumMod val="20000"/>
              <a:lumOff val="80000"/>
              <a:alpha val="98460"/>
            </a:scheme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400" dirty="0">
                <a:ln>
                  <a:solidFill>
                    <a:srgbClr val="000000"/>
                  </a:solidFill>
                </a:ln>
                <a:latin typeface="Comic Sans MS"/>
                <a:cs typeface="Comic Sans MS"/>
              </a:rPr>
              <a:t>Describe features of our solar system </a:t>
            </a:r>
          </a:p>
          <a:p>
            <a:endParaRPr lang="en-GB" sz="2400" dirty="0">
              <a:ln>
                <a:solidFill>
                  <a:srgbClr val="000000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704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9" y="1151019"/>
            <a:ext cx="6311244" cy="4949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131" y="1169269"/>
            <a:ext cx="4930899" cy="4930899"/>
          </a:xfrm>
          <a:prstGeom prst="rect">
            <a:avLst/>
          </a:prstGeom>
        </p:spPr>
      </p:pic>
      <p:sp>
        <p:nvSpPr>
          <p:cNvPr id="7" name="Shape 217"/>
          <p:cNvSpPr txBox="1"/>
          <p:nvPr/>
        </p:nvSpPr>
        <p:spPr>
          <a:xfrm>
            <a:off x="0" y="-13241"/>
            <a:ext cx="12192000" cy="401713"/>
          </a:xfrm>
          <a:prstGeom prst="rect">
            <a:avLst/>
          </a:prstGeom>
          <a:solidFill>
            <a:schemeClr val="bg2">
              <a:lumMod val="20000"/>
              <a:lumOff val="80000"/>
              <a:alpha val="98460"/>
            </a:scheme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400" dirty="0">
                <a:ln>
                  <a:solidFill>
                    <a:srgbClr val="000000"/>
                  </a:solidFill>
                </a:ln>
                <a:latin typeface="Comic Sans MS"/>
                <a:cs typeface="Comic Sans MS"/>
              </a:rPr>
              <a:t>Describe features of our solar system </a:t>
            </a:r>
          </a:p>
          <a:p>
            <a:endParaRPr lang="en-GB" sz="2400" dirty="0">
              <a:ln>
                <a:solidFill>
                  <a:srgbClr val="000000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563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909"/>
          <a:stretch/>
        </p:blipFill>
        <p:spPr>
          <a:xfrm>
            <a:off x="710398" y="-18465"/>
            <a:ext cx="10910805" cy="6876465"/>
          </a:xfrm>
          <a:prstGeom prst="rect">
            <a:avLst/>
          </a:prstGeom>
        </p:spPr>
      </p:pic>
      <p:sp>
        <p:nvSpPr>
          <p:cNvPr id="6" name="Shape 217"/>
          <p:cNvSpPr txBox="1"/>
          <p:nvPr/>
        </p:nvSpPr>
        <p:spPr>
          <a:xfrm>
            <a:off x="0" y="-13241"/>
            <a:ext cx="12192000" cy="401713"/>
          </a:xfrm>
          <a:prstGeom prst="rect">
            <a:avLst/>
          </a:prstGeom>
          <a:solidFill>
            <a:schemeClr val="bg2">
              <a:lumMod val="20000"/>
              <a:lumOff val="80000"/>
              <a:alpha val="98460"/>
            </a:schemeClr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n-GB" sz="24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400" dirty="0">
                <a:ln>
                  <a:solidFill>
                    <a:srgbClr val="000000"/>
                  </a:solidFill>
                </a:ln>
                <a:latin typeface="Comic Sans MS"/>
                <a:cs typeface="Comic Sans MS"/>
              </a:rPr>
              <a:t>Describe features of our solar system </a:t>
            </a:r>
          </a:p>
          <a:p>
            <a:endParaRPr lang="en-GB" sz="2400" dirty="0">
              <a:ln>
                <a:solidFill>
                  <a:srgbClr val="000000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0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Shape 601" descr="Mercur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6639" y="354379"/>
            <a:ext cx="9121200" cy="63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Shape 602"/>
          <p:cNvSpPr txBox="1">
            <a:spLocks noGrp="1"/>
          </p:cNvSpPr>
          <p:nvPr>
            <p:ph type="title"/>
          </p:nvPr>
        </p:nvSpPr>
        <p:spPr>
          <a:xfrm>
            <a:off x="7971398" y="1704315"/>
            <a:ext cx="4241369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6400" b="1" dirty="0">
                <a:solidFill>
                  <a:schemeClr val="lt1"/>
                </a:solidFill>
              </a:rPr>
              <a:t>MERCURY</a:t>
            </a:r>
            <a:r>
              <a:rPr lang="en-GB" sz="6667" b="1" dirty="0">
                <a:solidFill>
                  <a:schemeClr val="lt1"/>
                </a:solidFill>
              </a:rPr>
              <a:t/>
            </a:r>
            <a:br>
              <a:rPr lang="en-GB" sz="6667" b="1" dirty="0">
                <a:solidFill>
                  <a:schemeClr val="lt1"/>
                </a:solidFill>
              </a:rPr>
            </a:br>
            <a:r>
              <a:rPr lang="en-GB" dirty="0" smtClean="0">
                <a:solidFill>
                  <a:schemeClr val="lt1"/>
                </a:solidFill>
              </a:rPr>
              <a:t>Inner rocky planet</a:t>
            </a:r>
            <a:endParaRPr lang="en-GB" dirty="0">
              <a:solidFill>
                <a:schemeClr val="lt1"/>
              </a:solidFill>
            </a:endParaRPr>
          </a:p>
        </p:txBody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82603" y="342395"/>
            <a:ext cx="7971397" cy="3149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5%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4880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58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88 Days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59 hours</a:t>
            </a:r>
            <a:endParaRPr lang="en-GB" sz="32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350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239400" y="4564508"/>
            <a:ext cx="11713200" cy="204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Mercury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GB" sz="3067" baseline="300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nd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Hottest planet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in the solar system. Despite being closer to the sun than Venus it is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too small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and therefore has insufficient gravitational attraction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maintain its own atmosphere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. Any thin atmosphere it would have is pulled away by the Sun’s massive gravitational field. </a:t>
            </a:r>
          </a:p>
        </p:txBody>
      </p:sp>
    </p:spTree>
    <p:extLst>
      <p:ext uri="{BB962C8B-B14F-4D97-AF65-F5344CB8AC3E}">
        <p14:creationId xmlns:p14="http://schemas.microsoft.com/office/powerpoint/2010/main" val="9296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Shape 609" descr="Venus_Structure2.jpg"/>
          <p:cNvPicPr preferRelativeResize="0"/>
          <p:nvPr/>
        </p:nvPicPr>
        <p:blipFill rotWithShape="1">
          <a:blip r:embed="rId3">
            <a:alphaModFix/>
          </a:blip>
          <a:srcRect t="2696" b="2687"/>
          <a:stretch/>
        </p:blipFill>
        <p:spPr>
          <a:xfrm>
            <a:off x="1641231" y="369333"/>
            <a:ext cx="8909600" cy="648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239333" y="476676"/>
            <a:ext cx="8091200" cy="3253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GB" sz="3200" dirty="0"/>
              <a:t>Mass Compared to the Earth: </a:t>
            </a:r>
            <a:r>
              <a:rPr lang="en-GB" sz="3200" dirty="0">
                <a:solidFill>
                  <a:srgbClr val="0000FF"/>
                </a:solidFill>
              </a:rPr>
              <a:t>81%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Diameter (km): </a:t>
            </a:r>
            <a:r>
              <a:rPr lang="en-GB" sz="3200" dirty="0">
                <a:solidFill>
                  <a:srgbClr val="0000FF"/>
                </a:solidFill>
              </a:rPr>
              <a:t>12112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Distance from the Sun (million km): </a:t>
            </a:r>
            <a:r>
              <a:rPr lang="en-GB" sz="3200" dirty="0">
                <a:solidFill>
                  <a:srgbClr val="0000FF"/>
                </a:solidFill>
              </a:rPr>
              <a:t>107.5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Orbital Time: </a:t>
            </a:r>
            <a:r>
              <a:rPr lang="en-GB" sz="3200" dirty="0">
                <a:solidFill>
                  <a:srgbClr val="0000FF"/>
                </a:solidFill>
              </a:rPr>
              <a:t>224 Days</a:t>
            </a: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Rotational Time: </a:t>
            </a:r>
            <a:r>
              <a:rPr lang="en-GB" sz="3200" dirty="0">
                <a:solidFill>
                  <a:srgbClr val="0000FF"/>
                </a:solidFill>
              </a:rPr>
              <a:t>243 hours</a:t>
            </a:r>
            <a:endParaRPr lang="en-GB" sz="32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40"/>
              </a:spcBef>
              <a:buSzPct val="25000"/>
              <a:buNone/>
            </a:pPr>
            <a:r>
              <a:rPr lang="en-GB" sz="3200" dirty="0"/>
              <a:t>Average Surface Temperature (°C): </a:t>
            </a:r>
            <a:r>
              <a:rPr lang="en-GB" sz="3200" dirty="0">
                <a:solidFill>
                  <a:srgbClr val="0000FF"/>
                </a:solidFill>
              </a:rPr>
              <a:t>460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239333" y="4232519"/>
            <a:ext cx="11713200" cy="23350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Venus is the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hottest planet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in the solar system. Despite being further away from the sun than Mercury it is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nearly the same size as Earth </a:t>
            </a:r>
            <a:r>
              <a:rPr lang="en-GB" sz="3067" dirty="0">
                <a:latin typeface="Comic Sans MS"/>
                <a:ea typeface="Comic Sans MS"/>
                <a:cs typeface="Comic Sans MS"/>
                <a:sym typeface="Comic Sans MS"/>
              </a:rPr>
              <a:t>so therefore has sufficient gravitational attraction to maintain its own atmosphere.  This </a:t>
            </a:r>
            <a:r>
              <a:rPr lang="en-GB" sz="3067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thick, dense atmosphere acts a trap for the Sun’s heat due to the greenhouse effect.</a:t>
            </a:r>
          </a:p>
        </p:txBody>
      </p:sp>
      <p:sp>
        <p:nvSpPr>
          <p:cNvPr id="6" name="Shape 602"/>
          <p:cNvSpPr txBox="1">
            <a:spLocks/>
          </p:cNvSpPr>
          <p:nvPr/>
        </p:nvSpPr>
        <p:spPr>
          <a:xfrm>
            <a:off x="8206632" y="1591875"/>
            <a:ext cx="4117465" cy="1138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  <a:buSzPct val="25000"/>
            </a:pPr>
            <a:r>
              <a:rPr lang="en-GB" sz="6667" b="1" dirty="0">
                <a:solidFill>
                  <a:srgbClr val="FFFFFF"/>
                </a:solidFill>
              </a:rPr>
              <a:t>VENUS</a:t>
            </a:r>
          </a:p>
          <a:p>
            <a:pPr>
              <a:buClr>
                <a:srgbClr val="FFFFFF"/>
              </a:buClr>
              <a:buSzPct val="25000"/>
            </a:pPr>
            <a:r>
              <a:rPr lang="en-GB" sz="5867" dirty="0">
                <a:solidFill>
                  <a:srgbClr val="FFFFFF"/>
                </a:solidFill>
              </a:rPr>
              <a:t>Inner rocky planet</a:t>
            </a:r>
          </a:p>
        </p:txBody>
      </p:sp>
    </p:spTree>
    <p:extLst>
      <p:ext uri="{BB962C8B-B14F-4D97-AF65-F5344CB8AC3E}">
        <p14:creationId xmlns:p14="http://schemas.microsoft.com/office/powerpoint/2010/main" val="323820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1347</Words>
  <Application>Microsoft Office PowerPoint</Application>
  <PresentationFormat>Widescreen</PresentationFormat>
  <Paragraphs>186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Comic Sans MS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GCSE Physics in a nutshell</vt:lpstr>
      <vt:lpstr>GCSE Physics</vt:lpstr>
      <vt:lpstr>How would you define “the universe”?  The universe is everything- all energy and all matter</vt:lpstr>
      <vt:lpstr>PowerPoint Presentation</vt:lpstr>
      <vt:lpstr>PowerPoint Presentation</vt:lpstr>
      <vt:lpstr>PowerPoint Presentation</vt:lpstr>
      <vt:lpstr>PowerPoint Presentation</vt:lpstr>
      <vt:lpstr>MERCURY Inner rocky planet</vt:lpstr>
      <vt:lpstr>PowerPoint Presentation</vt:lpstr>
      <vt:lpstr>PowerPoint Presentation</vt:lpstr>
      <vt:lpstr>PowerPoint Presentation</vt:lpstr>
      <vt:lpstr>JUPITER Outer gas planet </vt:lpstr>
      <vt:lpstr>PowerPoint Presentation</vt:lpstr>
      <vt:lpstr>PowerPoint Presentation</vt:lpstr>
      <vt:lpstr>PowerPoint Presentation</vt:lpstr>
      <vt:lpstr>PowerPoint Presentation</vt:lpstr>
      <vt:lpstr>GCSE Physics</vt:lpstr>
      <vt:lpstr>PowerPoint Presentation</vt:lpstr>
      <vt:lpstr>GCSE Physics</vt:lpstr>
      <vt:lpstr> Doppler effect- apparent change in frequency and wavelength of any wave due to relative motion between wave source and observer Moving away = smaller frequency/elongated wavelength Moving towards = higher frequency/shortened wavelength  Galaxies appear red shifted (small frequency/longer wavelength) suggesting that they are moving away from us  </vt:lpstr>
      <vt:lpstr>Hubble confirmed with measurements that galaxies further away from us are moving more quickly away from us (are more red shifted).  This means the universe is expanding</vt:lpstr>
      <vt:lpstr>Hubble’s Law</vt:lpstr>
      <vt:lpstr>Hubble’s Law doesn’t actually work…  The expansion of the universe is actually accelerating</vt:lpstr>
      <vt:lpstr>What’s the matter?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words can you make out of electrostatic?</dc:title>
  <cp:lastModifiedBy>mar-aam</cp:lastModifiedBy>
  <cp:revision>28</cp:revision>
  <dcterms:modified xsi:type="dcterms:W3CDTF">2019-04-05T09:15:13Z</dcterms:modified>
</cp:coreProperties>
</file>